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0" r:id="rId1"/>
    <p:sldMasterId id="2147483716" r:id="rId2"/>
    <p:sldMasterId id="2147483724" r:id="rId3"/>
  </p:sldMasterIdLst>
  <p:notesMasterIdLst>
    <p:notesMasterId r:id="rId18"/>
  </p:notesMasterIdLst>
  <p:handoutMasterIdLst>
    <p:handoutMasterId r:id="rId19"/>
  </p:handoutMasterIdLst>
  <p:sldIdLst>
    <p:sldId id="353" r:id="rId4"/>
    <p:sldId id="354" r:id="rId5"/>
    <p:sldId id="355" r:id="rId6"/>
    <p:sldId id="356" r:id="rId7"/>
    <p:sldId id="357" r:id="rId8"/>
    <p:sldId id="358" r:id="rId9"/>
    <p:sldId id="359" r:id="rId10"/>
    <p:sldId id="365" r:id="rId11"/>
    <p:sldId id="360" r:id="rId12"/>
    <p:sldId id="361" r:id="rId13"/>
    <p:sldId id="363" r:id="rId14"/>
    <p:sldId id="364" r:id="rId15"/>
    <p:sldId id="366" r:id="rId16"/>
    <p:sldId id="368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3BEC9F5-E74A-0C43-AF9D-619E2F4BC018}">
          <p14:sldIdLst>
            <p14:sldId id="353"/>
            <p14:sldId id="354"/>
            <p14:sldId id="355"/>
            <p14:sldId id="356"/>
            <p14:sldId id="357"/>
            <p14:sldId id="358"/>
            <p14:sldId id="359"/>
            <p14:sldId id="365"/>
            <p14:sldId id="360"/>
            <p14:sldId id="361"/>
            <p14:sldId id="363"/>
            <p14:sldId id="364"/>
            <p14:sldId id="366"/>
            <p14:sldId id="36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2128"/>
    <a:srgbClr val="016B54"/>
    <a:srgbClr val="F8F8F8"/>
    <a:srgbClr val="E5E5E5"/>
    <a:srgbClr val="008774"/>
    <a:srgbClr val="0F7661"/>
    <a:srgbClr val="C0504D"/>
    <a:srgbClr val="77933C"/>
    <a:srgbClr val="5978A0"/>
    <a:srgbClr val="442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94" autoAdjust="0"/>
    <p:restoredTop sz="76040" autoAdjust="0"/>
  </p:normalViewPr>
  <p:slideViewPr>
    <p:cSldViewPr snapToGrid="0" snapToObjects="1">
      <p:cViewPr>
        <p:scale>
          <a:sx n="125" d="100"/>
          <a:sy n="125" d="100"/>
        </p:scale>
        <p:origin x="-472" y="-8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9" d="100"/>
        <a:sy n="8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2E5B6B-8713-8747-AE5B-F1241B2BF5F0}" type="datetimeFigureOut">
              <a:rPr lang="en-US" smtClean="0"/>
              <a:t>5/17/16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CCB75-1A26-DA44-8D3D-5B435BA85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9355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7B7340-DDD5-1B49-81AA-25BC4050C073}" type="datetimeFigureOut">
              <a:rPr lang="en-US" smtClean="0"/>
              <a:t>5/17/16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5E0D42-653B-D743-8A40-7FC34906D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1386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Relationship Id="rId3" Type="http://schemas.openxmlformats.org/officeDocument/2006/relationships/hyperlink" Target="http://gadgets.ndtv.com/internet/news/netflix-now-accounts-for-34-percent-of-us-internet-traffic-at-peak-times-524323" TargetMode="Externa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Resting slide</a:t>
            </a:r>
            <a:r>
              <a:rPr lang="en-US" baseline="0" dirty="0" smtClean="0"/>
              <a:t> on screen before you begin presenting.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EDBE90-FDBE-A44D-9062-5A5D1585D5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1818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07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0111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Silicon Valley…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EDBE90-FDBE-A44D-9062-5A5D1585D5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44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Font typeface="Wingdings" pitchFamily="2" charset="2"/>
              <a:buNone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Have</a:t>
            </a:r>
            <a:r>
              <a:rPr lang="en-US" sz="1600" baseline="0" dirty="0" smtClean="0">
                <a:solidFill>
                  <a:srgbClr val="000000"/>
                </a:solidFill>
              </a:rPr>
              <a:t> to be able to scale in response to surges, add new features rapidly. Can’t go down for maintenance/upgrades.</a:t>
            </a:r>
            <a:endParaRPr lang="en-US" sz="1600" dirty="0" smtClean="0">
              <a:solidFill>
                <a:srgbClr val="000000"/>
              </a:solidFill>
            </a:endParaRP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endParaRPr lang="en-US" sz="1600" dirty="0" smtClean="0">
              <a:solidFill>
                <a:srgbClr val="000000"/>
              </a:solidFill>
            </a:endParaRP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err="1" smtClean="0">
                <a:solidFill>
                  <a:srgbClr val="000000"/>
                </a:solidFill>
              </a:rPr>
              <a:t>NetFlix</a:t>
            </a:r>
            <a:r>
              <a:rPr lang="en-US" sz="1600" dirty="0" smtClean="0">
                <a:solidFill>
                  <a:srgbClr val="000000"/>
                </a:solidFill>
              </a:rPr>
              <a:t>, an undisputed business &amp; technology leader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  <a:hlinkClick r:id="rId3"/>
              </a:rPr>
              <a:t>34%</a:t>
            </a:r>
            <a:r>
              <a:rPr lang="en-US" sz="1600" dirty="0" smtClean="0">
                <a:solidFill>
                  <a:srgbClr val="000000"/>
                </a:solidFill>
              </a:rPr>
              <a:t> of peak N. American internet traffic from 6-9pm</a:t>
            </a: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If speed was why they won, </a:t>
            </a:r>
            <a:r>
              <a:rPr lang="en-US" sz="1600" dirty="0" err="1" smtClean="0">
                <a:solidFill>
                  <a:srgbClr val="000000"/>
                </a:solidFill>
              </a:rPr>
              <a:t>microservices</a:t>
            </a:r>
            <a:r>
              <a:rPr lang="en-US" sz="1600" dirty="0" smtClean="0">
                <a:solidFill>
                  <a:srgbClr val="000000"/>
                </a:solidFill>
              </a:rPr>
              <a:t> was how</a:t>
            </a: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They pioneered / began to popularize micro service concept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All they had was Amazon EC2 back then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They had to invent a distributed platform, cloud native platform with </a:t>
            </a:r>
            <a:r>
              <a:rPr lang="en-US" sz="1600" dirty="0" err="1" smtClean="0">
                <a:solidFill>
                  <a:srgbClr val="000000"/>
                </a:solidFill>
              </a:rPr>
              <a:t>PaaS</a:t>
            </a:r>
            <a:r>
              <a:rPr lang="en-US" sz="1600" dirty="0" smtClean="0">
                <a:solidFill>
                  <a:srgbClr val="000000"/>
                </a:solidFill>
              </a:rPr>
              <a:t> – like features</a:t>
            </a:r>
          </a:p>
          <a:p>
            <a:pPr lvl="1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They had to invent </a:t>
            </a:r>
            <a:r>
              <a:rPr lang="en-US" sz="1600" dirty="0" err="1" smtClean="0">
                <a:solidFill>
                  <a:srgbClr val="000000"/>
                </a:solidFill>
              </a:rPr>
              <a:t>microservice</a:t>
            </a:r>
            <a:r>
              <a:rPr lang="en-US" sz="1600" dirty="0" smtClean="0">
                <a:solidFill>
                  <a:srgbClr val="000000"/>
                </a:solidFill>
              </a:rPr>
              <a:t> infrastructure at the application level</a:t>
            </a:r>
          </a:p>
          <a:p>
            <a:pPr lvl="0">
              <a:buFont typeface="Wingdings" pitchFamily="2" charset="2"/>
              <a:buChar char="§"/>
              <a:defRPr sz="1800">
                <a:solidFill>
                  <a:srgbClr val="000000"/>
                </a:solidFill>
                <a:uFillTx/>
              </a:defRPr>
            </a:pPr>
            <a:r>
              <a:rPr lang="en-US" sz="1600" dirty="0" smtClean="0">
                <a:solidFill>
                  <a:srgbClr val="000000"/>
                </a:solidFill>
              </a:rPr>
              <a:t>All before writing one line of code that relates to the application you and I know as Netflix</a:t>
            </a:r>
          </a:p>
          <a:p>
            <a:pPr marL="0" indent="0">
              <a:buSzPct val="100000"/>
              <a:buNone/>
              <a:defRPr sz="1800"/>
            </a:pPr>
            <a:endParaRPr lang="en-US" sz="2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851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Diving</a:t>
            </a:r>
            <a:r>
              <a:rPr lang="en-US" baseline="0" dirty="0" smtClean="0"/>
              <a:t> into Spring Cloud Netflix, for example, we see here some of the Netflix OSS projects for which Spring Cloud provides integrations.</a:t>
            </a:r>
          </a:p>
          <a:p>
            <a:endParaRPr lang="en-US" baseline="0" dirty="0" smtClean="0"/>
          </a:p>
          <a:p>
            <a:r>
              <a:rPr lang="en-US" dirty="0" smtClean="0"/>
              <a:t>Ribbon, the Netflix client-side load balancer, and Eureka, the Netflix discover</a:t>
            </a:r>
            <a:r>
              <a:rPr lang="en-US" baseline="0" dirty="0" smtClean="0"/>
              <a:t>y server, can be used together as we saw earlier where the client side load balancer loads routing information from the discovery server and applies its own load balancing rules.</a:t>
            </a:r>
          </a:p>
          <a:p>
            <a:endParaRPr lang="en-US" baseline="0" dirty="0" smtClean="0"/>
          </a:p>
          <a:p>
            <a:r>
              <a:rPr lang="en-US" dirty="0" smtClean="0"/>
              <a:t>Netflix </a:t>
            </a:r>
            <a:r>
              <a:rPr lang="en-US" dirty="0" err="1" smtClean="0"/>
              <a:t>Hystrix</a:t>
            </a:r>
            <a:r>
              <a:rPr lang="en-US" dirty="0" smtClean="0"/>
              <a:t> is</a:t>
            </a:r>
            <a:r>
              <a:rPr lang="en-US" baseline="0" dirty="0" smtClean="0"/>
              <a:t> an implementation of a circuit breaker. With Spring annotations, we can use AOP to add fallback commands to methods. We can also automatically report failures and metrics ass streams, in accordance with 12-factor app principles, and Netflix Turbine can collect these streams and provide an aggregated visualization into the state of all circuit breakers in the system.</a:t>
            </a:r>
          </a:p>
          <a:p>
            <a:endParaRPr lang="en-US" dirty="0" smtClean="0"/>
          </a:p>
          <a:p>
            <a:r>
              <a:rPr lang="en-US" dirty="0" smtClean="0"/>
              <a:t>------------------------------</a:t>
            </a:r>
          </a:p>
          <a:p>
            <a:r>
              <a:rPr lang="en-US" dirty="0" smtClean="0"/>
              <a:t>Auxiliary notes:</a:t>
            </a:r>
          </a:p>
          <a:p>
            <a:endParaRPr lang="en-US" dirty="0" smtClean="0"/>
          </a:p>
          <a:p>
            <a:r>
              <a:rPr lang="en-US" dirty="0" smtClean="0"/>
              <a:t>Ribbon: A client load</a:t>
            </a:r>
            <a:r>
              <a:rPr lang="en-US" baseline="0" dirty="0" smtClean="0"/>
              <a:t> balancer. Ribbon loads routing info from Eureka. It has several implementations of load balancing rules. Ribbon is used internally by Feign</a:t>
            </a:r>
          </a:p>
          <a:p>
            <a:endParaRPr lang="en-US" baseline="0" dirty="0" smtClean="0"/>
          </a:p>
          <a:p>
            <a:r>
              <a:rPr lang="en-US" baseline="0" dirty="0" smtClean="0"/>
              <a:t>Feign: A declarative REST client. Allows annotation of interface to be mapped to endpoints. When combined with Ribbon it adds load balancing capabilities to the client interface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Hystrix</a:t>
            </a:r>
            <a:r>
              <a:rPr lang="en-US" baseline="0" dirty="0" smtClean="0"/>
              <a:t>: Circuit breaker patter implementation. Via spring annotations add commands to methods using AOP. Protects clients from failures and reports metrics via a stream of HTTP events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Zuul</a:t>
            </a:r>
            <a:r>
              <a:rPr lang="en-US" baseline="0" dirty="0" smtClean="0"/>
              <a:t>:  A set of HTTP filters do add routing, security. On spring its used to create a CORS filter for UI apps to be able to access external services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Archaius</a:t>
            </a:r>
            <a:r>
              <a:rPr lang="en-US" baseline="0" dirty="0" smtClean="0"/>
              <a:t>: Dynamic configuration management. Used with Spring’s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server to allow dynamic properties loading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Eureka: Discovery server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Turbine: Event aggregation engine. It can combine several streams (</a:t>
            </a:r>
            <a:r>
              <a:rPr lang="en-US" baseline="0" dirty="0" err="1" smtClean="0"/>
              <a:t>hystrix</a:t>
            </a:r>
            <a:r>
              <a:rPr lang="en-US" baseline="0" dirty="0" smtClean="0"/>
              <a:t>) into one combined view, that can be view later on a dashboard</a:t>
            </a:r>
          </a:p>
          <a:p>
            <a:endParaRPr lang="en-US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171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SzPct val="100000"/>
              <a:buNone/>
              <a:defRPr sz="1800"/>
            </a:pPr>
            <a:endParaRPr lang="en-US" sz="2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85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1"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/>
          <p:nvPr/>
        </p:nvSpPr>
        <p:spPr>
          <a:xfrm>
            <a:off x="0" y="0"/>
            <a:ext cx="9144000" cy="2168525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BFBFBF">
                  <a:alpha val="60784"/>
                </a:srgbClr>
              </a:gs>
            </a:gsLst>
            <a:lin ang="162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/>
            <a:endParaRPr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938" name="Shape 938"/>
          <p:cNvSpPr txBox="1">
            <a:spLocks noGrp="1"/>
          </p:cNvSpPr>
          <p:nvPr>
            <p:ph type="ctrTitle"/>
          </p:nvPr>
        </p:nvSpPr>
        <p:spPr>
          <a:xfrm>
            <a:off x="2728911" y="1006879"/>
            <a:ext cx="6048376" cy="12187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9" name="Shape 939"/>
          <p:cNvSpPr txBox="1">
            <a:spLocks noGrp="1"/>
          </p:cNvSpPr>
          <p:nvPr>
            <p:ph type="subTitle" idx="1"/>
          </p:nvPr>
        </p:nvSpPr>
        <p:spPr>
          <a:xfrm>
            <a:off x="2728913" y="2455863"/>
            <a:ext cx="6048374" cy="19017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8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4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0746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833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633425" y="357188"/>
            <a:ext cx="7877175" cy="8572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43120172"/>
      </p:ext>
    </p:extLst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E67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prstClr val="white"/>
                </a:solidFill>
                <a:latin typeface="Arial"/>
              </a:rPr>
              <a:pPr/>
              <a:t>‹#›</a:t>
            </a:fld>
            <a:endParaRPr lang="en-US">
              <a:solidFill>
                <a:prstClr val="white"/>
              </a:solidFill>
              <a:latin typeface="Arial"/>
            </a:endParaRPr>
          </a:p>
        </p:txBody>
      </p:sp>
      <p:pic>
        <p:nvPicPr>
          <p:cNvPr id="7" name="Picture 6" descr="pivotal_gree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438" y="4656658"/>
            <a:ext cx="831214" cy="20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588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mp Basic with Rule">
    <p:bg>
      <p:bgPr>
        <a:solidFill>
          <a:srgbClr val="1723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320040"/>
            <a:ext cx="8229601" cy="363558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108074"/>
            <a:ext cx="8229600" cy="30829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gray">
          <a:xfrm>
            <a:off x="0" y="4629150"/>
            <a:ext cx="9144000" cy="385763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latin typeface="+mn-lt"/>
            </a:endParaRPr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366713" y="5018449"/>
            <a:ext cx="2274887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6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© Copyright 2015 Pivotal.</a:t>
            </a:r>
            <a:r>
              <a:rPr lang="en-US" sz="600" baseline="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6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All rights reserved.</a:t>
            </a:r>
            <a:endParaRPr lang="en-U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8" name="Picture 7" descr="Pivota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41733" y="4713966"/>
            <a:ext cx="957262" cy="219455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885931"/>
            <a:ext cx="9144000" cy="0"/>
          </a:xfrm>
          <a:prstGeom prst="line">
            <a:avLst/>
          </a:prstGeom>
          <a:ln>
            <a:solidFill>
              <a:srgbClr val="E8E8E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7679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53993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3658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Picture 6" descr="Pivotal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596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3922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25" y="240820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53224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52244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633425" y="357188"/>
            <a:ext cx="7877175" cy="8572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99414805"/>
      </p:ext>
    </p:extLst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366712" y="325437"/>
            <a:ext cx="8410574" cy="4603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90000"/>
              </a:lnSpc>
              <a:spcBef>
                <a:spcPts val="0"/>
              </a:spcBef>
              <a:defRPr sz="3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366713" y="1074737"/>
            <a:ext cx="8410574" cy="3382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1200"/>
              </a:spcBef>
              <a:buClr>
                <a:schemeClr val="accent1"/>
              </a:buClr>
              <a:buFont typeface="Noto Symbol"/>
              <a:buChar char="•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rtl="0">
              <a:spcBef>
                <a:spcPts val="300"/>
              </a:spcBef>
              <a:buClr>
                <a:schemeClr val="accent1"/>
              </a:buClr>
              <a:buFont typeface="Verdana"/>
              <a:buChar char="–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300"/>
              </a:spcBef>
              <a:buClr>
                <a:schemeClr val="accent1"/>
              </a:buClr>
              <a:buFont typeface="Verdana"/>
              <a:buChar char="▪"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58938" indent="-211138" rtl="0">
              <a:spcBef>
                <a:spcPts val="300"/>
              </a:spcBef>
              <a:buClr>
                <a:schemeClr val="accent1"/>
              </a:buClr>
              <a:buFont typeface="Verdana"/>
              <a:buChar char="—"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300"/>
              </a:spcBef>
              <a:buClr>
                <a:schemeClr val="accent1"/>
              </a:buClr>
              <a:buFont typeface="Verdana"/>
              <a:buChar char="»"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24724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E67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prstClr val="white"/>
                </a:solidFill>
                <a:latin typeface="Arial"/>
              </a:rPr>
              <a:pPr/>
              <a:t>‹#›</a:t>
            </a:fld>
            <a:endParaRPr lang="en-US">
              <a:solidFill>
                <a:prstClr val="white"/>
              </a:solidFill>
              <a:latin typeface="Arial"/>
            </a:endParaRPr>
          </a:p>
        </p:txBody>
      </p:sp>
      <p:pic>
        <p:nvPicPr>
          <p:cNvPr id="7" name="Picture 6" descr="pivotal_gree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438" y="4656658"/>
            <a:ext cx="831214" cy="20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11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366768" y="325437"/>
            <a:ext cx="8410499" cy="460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90000"/>
              </a:lnSpc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1688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633416" y="357187"/>
            <a:ext cx="7877175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762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65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302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419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5080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5969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673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sldNum" idx="12"/>
          </p:nvPr>
        </p:nvSpPr>
        <p:spPr>
          <a:xfrm>
            <a:off x="8810928" y="5010157"/>
            <a:ext cx="102642" cy="9233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6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600" b="0" i="0" u="none" strike="noStrike" cap="none" baseline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0841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sldNum" idx="12"/>
          </p:nvPr>
        </p:nvSpPr>
        <p:spPr>
          <a:xfrm>
            <a:off x="8553450" y="5021494"/>
            <a:ext cx="533399" cy="12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 b="0" i="0" u="none" strike="noStrike" cap="none" baseline="0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800" b="0" i="0" u="none" strike="noStrike" cap="none" baseline="0">
              <a:solidFill>
                <a:srgbClr val="4D4D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366712" y="325437"/>
            <a:ext cx="8410576" cy="6238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buClr>
                <a:srgbClr val="2C95DD"/>
              </a:buClr>
              <a:buNone/>
              <a:defRPr sz="3200">
                <a:solidFill>
                  <a:srgbClr val="2C95DD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366713" y="1074737"/>
            <a:ext cx="8410576" cy="34290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spcBef>
                <a:spcPts val="560"/>
              </a:spcBef>
              <a:buClr>
                <a:srgbClr val="2C95DD"/>
              </a:buClr>
              <a:buFont typeface="Arial"/>
              <a:buChar char="•"/>
              <a:defRPr sz="2800">
                <a:solidFill>
                  <a:schemeClr val="dk1"/>
                </a:solidFill>
              </a:defRPr>
            </a:lvl1pPr>
            <a:lvl2pPr marL="742950" indent="-133350" algn="l" rtl="0">
              <a:spcBef>
                <a:spcPts val="480"/>
              </a:spcBef>
              <a:buClr>
                <a:srgbClr val="2C95DD"/>
              </a:buClr>
              <a:buFont typeface="Arial"/>
              <a:buChar char="–"/>
              <a:defRPr sz="2400">
                <a:solidFill>
                  <a:schemeClr val="dk1"/>
                </a:solidFill>
              </a:defRPr>
            </a:lvl2pPr>
            <a:lvl3pPr marL="1143000" indent="-101600" algn="l" rtl="0">
              <a:spcBef>
                <a:spcPts val="400"/>
              </a:spcBef>
              <a:buClr>
                <a:srgbClr val="2C95DD"/>
              </a:buClr>
              <a:buFont typeface="Arial"/>
              <a:buChar char="•"/>
              <a:defRPr sz="2000">
                <a:solidFill>
                  <a:schemeClr val="dk1"/>
                </a:solidFill>
              </a:defRPr>
            </a:lvl3pPr>
            <a:lvl4pPr marL="1600200" indent="-114300" algn="l" rtl="0">
              <a:spcBef>
                <a:spcPts val="360"/>
              </a:spcBef>
              <a:buClr>
                <a:srgbClr val="2C95DD"/>
              </a:buClr>
              <a:buFont typeface="Arial"/>
              <a:buChar char="–"/>
              <a:defRPr sz="1800">
                <a:solidFill>
                  <a:schemeClr val="dk1"/>
                </a:solidFill>
              </a:defRPr>
            </a:lvl4pPr>
            <a:lvl5pPr marL="2057400" indent="-114300" algn="l" rtl="0">
              <a:spcBef>
                <a:spcPts val="360"/>
              </a:spcBef>
              <a:buClr>
                <a:srgbClr val="2C95DD"/>
              </a:buClr>
              <a:buFont typeface="Arial"/>
              <a:buChar char="»"/>
              <a:defRPr sz="1800">
                <a:solidFill>
                  <a:schemeClr val="dk1"/>
                </a:solidFill>
              </a:defRPr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515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951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Picture 6" descr="Pivotal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3224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0276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25" y="240820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1044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theme" Target="../theme/theme2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theme" Target="../theme/theme3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128"/>
        </a:solidFill>
        <a:effectLst/>
      </p:bgPr>
    </p:bg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2" name="Shape 93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3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 sz="2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3" name="Shape 93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78" marR="0" indent="-12678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54" marR="0" indent="-12653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32" marR="0" indent="-12631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08" marR="0" indent="-1260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86" marR="0" indent="-12586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062" marR="0" indent="-12562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240" marR="0" indent="-12539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417" marR="0" indent="-1251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914400"/>
            <a:endParaRPr kern="0">
              <a:rtl val="0"/>
            </a:endParaRPr>
          </a:p>
        </p:txBody>
      </p:sp>
      <p:sp>
        <p:nvSpPr>
          <p:cNvPr id="934" name="Shape 93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78" marR="0" indent="-12678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54" marR="0" indent="-12653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32" marR="0" indent="-12631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08" marR="0" indent="-1260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86" marR="0" indent="-12586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062" marR="0" indent="-12562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240" marR="0" indent="-12539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417" marR="0" indent="-1251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914400"/>
            <a:endParaRPr kern="0">
              <a:rtl val="0"/>
            </a:endParaRPr>
          </a:p>
        </p:txBody>
      </p:sp>
      <p:sp>
        <p:nvSpPr>
          <p:cNvPr id="935" name="Shape 9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 defTabSz="914400">
              <a:buSzPct val="25000"/>
            </a:pPr>
            <a:fld id="{00000000-1234-1234-1234-123412341234}" type="slidenum">
              <a:rPr lang="en-US" sz="1200" ker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pPr algn="r" defTabSz="914400">
                <a:buSzPct val="25000"/>
              </a:pPr>
              <a:t>‹#›</a:t>
            </a:fld>
            <a:endParaRPr lang="en-US" sz="1200" kern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06051323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6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34" r:id="rId8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83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6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9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_Bridge-01.jpeg"/>
          <p:cNvPicPr>
            <a:picLocks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Shape 2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82730">
              <a:alpha val="7700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 descr="pivotal_white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10" y="978442"/>
            <a:ext cx="1368554" cy="3362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3455" y="1898424"/>
            <a:ext cx="7897090" cy="73866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200" b="1" spc="-100" dirty="0" smtClean="0">
                <a:solidFill>
                  <a:srgbClr val="00AE9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Cloud Native Applications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6110" y="2511428"/>
            <a:ext cx="6871970" cy="487313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800" spc="-1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cs typeface="Arial"/>
              </a:rPr>
              <a:t>Introducing Spring </a:t>
            </a:r>
            <a:r>
              <a:rPr lang="en-US" sz="2800" spc="-10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cs typeface="Arial"/>
              </a:rPr>
              <a:t>Cloud Netflix</a:t>
            </a:r>
            <a:endParaRPr lang="en-US" sz="2800" spc="-1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cs typeface="Arial"/>
            </a:endParaRPr>
          </a:p>
        </p:txBody>
      </p:sp>
      <p:pic>
        <p:nvPicPr>
          <p:cNvPr id="9" name="Picture 8" descr="att_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486" y="104943"/>
            <a:ext cx="986117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74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Cloud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4695718" cy="3273007"/>
          </a:xfrm>
        </p:spPr>
        <p:txBody>
          <a:bodyPr>
            <a:normAutofit/>
          </a:bodyPr>
          <a:lstStyle/>
          <a:p>
            <a:r>
              <a:rPr lang="en-US" sz="1600" dirty="0" smtClean="0"/>
              <a:t>Easy developer access to a curated selection of open source cloud infrastructure libraries</a:t>
            </a:r>
          </a:p>
          <a:p>
            <a:endParaRPr lang="en-US" sz="1600" dirty="0"/>
          </a:p>
          <a:p>
            <a:r>
              <a:rPr lang="en-US" sz="1600" dirty="0"/>
              <a:t>Additional capabilities include Cloud Connectors and </a:t>
            </a:r>
            <a:r>
              <a:rPr lang="en-US" sz="1600" dirty="0" err="1"/>
              <a:t>Config</a:t>
            </a:r>
            <a:r>
              <a:rPr lang="en-US" sz="1600" dirty="0"/>
              <a:t> Server</a:t>
            </a:r>
          </a:p>
          <a:p>
            <a:endParaRPr lang="en-US" sz="1600" dirty="0"/>
          </a:p>
          <a:p>
            <a:r>
              <a:rPr lang="en-US" sz="1600" dirty="0"/>
              <a:t>Brings the Spring philosophy of convention over configuration, opinionated defaults, and developer simplicity</a:t>
            </a:r>
          </a:p>
          <a:p>
            <a:pPr marL="0" indent="0">
              <a:buNone/>
            </a:pPr>
            <a:endParaRPr lang="en-US" sz="1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2917" y="1205140"/>
            <a:ext cx="3442748" cy="2771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687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Cloud Services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t="-2010" b="-831"/>
          <a:stretch/>
        </p:blipFill>
        <p:spPr>
          <a:xfrm>
            <a:off x="708222" y="1166278"/>
            <a:ext cx="3032553" cy="311871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1162" y="1209473"/>
            <a:ext cx="2923952" cy="307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97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Cloud Services</a:t>
            </a:r>
            <a:endParaRPr lang="en-US" dirty="0">
              <a:solidFill>
                <a:srgbClr val="138A7E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457199" y="1921856"/>
            <a:ext cx="1252763" cy="1757108"/>
            <a:chOff x="613137" y="1763046"/>
            <a:chExt cx="1252763" cy="1757108"/>
          </a:xfrm>
        </p:grpSpPr>
        <p:sp>
          <p:nvSpPr>
            <p:cNvPr id="4" name="Shape 675"/>
            <p:cNvSpPr/>
            <p:nvPr/>
          </p:nvSpPr>
          <p:spPr>
            <a:xfrm>
              <a:off x="662484" y="3089267"/>
              <a:ext cx="1126924" cy="4308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lang="en-US"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Spring Cloud</a:t>
              </a:r>
            </a:p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lang="en-US"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Services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13137" y="1763046"/>
              <a:ext cx="1252763" cy="1252763"/>
            </a:xfrm>
            <a:prstGeom prst="rect">
              <a:avLst/>
            </a:prstGeom>
          </p:spPr>
        </p:pic>
      </p:grpSp>
      <p:grpSp>
        <p:nvGrpSpPr>
          <p:cNvPr id="6" name="Group 5"/>
          <p:cNvGrpSpPr/>
          <p:nvPr/>
        </p:nvGrpSpPr>
        <p:grpSpPr>
          <a:xfrm>
            <a:off x="2906354" y="2314964"/>
            <a:ext cx="1179810" cy="883798"/>
            <a:chOff x="-173475" y="0"/>
            <a:chExt cx="2218471" cy="1661858"/>
          </a:xfrm>
        </p:grpSpPr>
        <p:pic>
          <p:nvPicPr>
            <p:cNvPr id="13" name="pasted-image.png"/>
            <p:cNvPicPr/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0761" y="0"/>
              <a:ext cx="1270001" cy="1270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4" name="Shape 662"/>
            <p:cNvSpPr/>
            <p:nvPr/>
          </p:nvSpPr>
          <p:spPr>
            <a:xfrm>
              <a:off x="-173475" y="1256746"/>
              <a:ext cx="2218471" cy="40511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Config Server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790239" y="1031012"/>
            <a:ext cx="1407186" cy="890844"/>
            <a:chOff x="-387251" y="0"/>
            <a:chExt cx="2646024" cy="1675112"/>
          </a:xfrm>
        </p:grpSpPr>
        <p:pic>
          <p:nvPicPr>
            <p:cNvPr id="11" name="pasted-image.png"/>
            <p:cNvPicPr/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0761" y="0"/>
              <a:ext cx="1270001" cy="1270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" name="Shape 665"/>
            <p:cNvSpPr/>
            <p:nvPr/>
          </p:nvSpPr>
          <p:spPr>
            <a:xfrm>
              <a:off x="-387251" y="1269999"/>
              <a:ext cx="2646024" cy="4051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Service Registry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518472" y="3591871"/>
            <a:ext cx="2052321" cy="890845"/>
            <a:chOff x="-698067" y="0"/>
            <a:chExt cx="3859108" cy="1675113"/>
          </a:xfrm>
        </p:grpSpPr>
        <p:pic>
          <p:nvPicPr>
            <p:cNvPr id="9" name="pasted-image.png"/>
            <p:cNvPicPr/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22008" y="0"/>
              <a:ext cx="1270001" cy="1270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" name="Shape 668"/>
            <p:cNvSpPr/>
            <p:nvPr/>
          </p:nvSpPr>
          <p:spPr>
            <a:xfrm>
              <a:off x="-698067" y="1270000"/>
              <a:ext cx="3859108" cy="40511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lvl="0" algn="ctr">
                <a:defRPr>
                  <a:solidFill>
                    <a:srgbClr val="000000"/>
                  </a:solidFill>
                  <a:uFillTx/>
                </a:defRPr>
              </a:pPr>
              <a:r>
                <a:rPr sz="1400" b="1" dirty="0" smtClean="0">
                  <a:solidFill>
                    <a:schemeClr val="bg1"/>
                  </a:solidFill>
                  <a:uFill>
                    <a:solidFill>
                      <a:srgbClr val="4D4D4D"/>
                    </a:solidFill>
                  </a:uFill>
                  <a:latin typeface="FreightSans Pro Medium"/>
                  <a:ea typeface="Avenir Next Regular"/>
                  <a:cs typeface="FreightSans Pro Medium"/>
                  <a:sym typeface="Avenir Next Regular"/>
                </a:rPr>
                <a:t>Circuit Breaker</a:t>
              </a:r>
              <a:endParaRPr sz="1400" b="1" dirty="0">
                <a:solidFill>
                  <a:schemeClr val="bg1"/>
                </a:solidFill>
                <a:uFill>
                  <a:solidFill>
                    <a:srgbClr val="4D4D4D"/>
                  </a:solidFill>
                </a:uFill>
                <a:latin typeface="FreightSans Pro Medium"/>
                <a:ea typeface="Avenir Next Regular"/>
                <a:cs typeface="FreightSans Pro Medium"/>
                <a:sym typeface="Avenir Next Regular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702524" y="2402057"/>
            <a:ext cx="443327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 err="1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Git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 </a:t>
            </a: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URL for Config Repo provided via Service Dashboard (post-provisioning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)</a:t>
            </a:r>
          </a:p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Single tenant, scoped to CF 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space</a:t>
            </a:r>
            <a:endParaRPr lang="en-US" sz="1400" dirty="0">
              <a:solidFill>
                <a:srgbClr val="FFFFFF"/>
              </a:solidFill>
              <a:uFill>
                <a:solidFill>
                  <a:srgbClr val="4D4D4D"/>
                </a:solidFill>
              </a:u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702524" y="1118105"/>
            <a:ext cx="419463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86868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Service Registration and Discovery via Netflix OSS 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Eureka</a:t>
            </a:r>
          </a:p>
          <a:p>
            <a:pPr marL="285750" indent="-285750" defTabSz="86868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Registration via CF </a:t>
            </a:r>
            <a:r>
              <a:rPr lang="en-US" sz="1400" dirty="0" smtClean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Route</a:t>
            </a:r>
            <a:endParaRPr lang="en-US" sz="1400" dirty="0">
              <a:solidFill>
                <a:srgbClr val="FFFFFF"/>
              </a:solidFill>
              <a:uFill>
                <a:solidFill>
                  <a:srgbClr val="4D4D4D"/>
                </a:solidFill>
              </a:u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702524" y="3678964"/>
            <a:ext cx="54411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Netflix OSS Turbine + </a:t>
            </a:r>
            <a:r>
              <a:rPr lang="en-US" sz="1400" dirty="0" err="1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Hystrix</a:t>
            </a: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 Dashboard</a:t>
            </a:r>
          </a:p>
          <a:p>
            <a:pPr marL="285750" indent="-285750">
              <a:buClr>
                <a:schemeClr val="bg1"/>
              </a:buClr>
              <a:buFont typeface="Arial"/>
              <a:buChar char="•"/>
              <a:defRPr sz="1800">
                <a:solidFill>
                  <a:srgbClr val="000000"/>
                </a:solidFill>
                <a:uFillTx/>
              </a:defRPr>
            </a:pP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Aggregation via AMQP (</a:t>
            </a:r>
            <a:r>
              <a:rPr lang="en-US" sz="1400" dirty="0" err="1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RabbitMQ</a:t>
            </a:r>
            <a:r>
              <a:rPr lang="en-US" sz="1400" dirty="0">
                <a:solidFill>
                  <a:srgbClr val="FFFFFF"/>
                </a:solidFill>
                <a:uFill>
                  <a:solidFill>
                    <a:srgbClr val="4D4D4D"/>
                  </a:solidFill>
                </a:u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311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Future: Spring Cloud Sleuth</a:t>
            </a:r>
            <a:endParaRPr lang="en-US" dirty="0">
              <a:solidFill>
                <a:srgbClr val="138A7E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l="559" t="10181" r="2893"/>
          <a:stretch/>
        </p:blipFill>
        <p:spPr>
          <a:xfrm>
            <a:off x="695113" y="2118091"/>
            <a:ext cx="7767055" cy="2327913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108074"/>
            <a:ext cx="8287388" cy="83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108074"/>
            <a:ext cx="8287388" cy="8332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Distributed Tracing for the Cloud. Invocations are captured in </a:t>
            </a:r>
            <a:r>
              <a:rPr lang="en-US" sz="1800" dirty="0" err="1" smtClean="0"/>
              <a:t>logfiles</a:t>
            </a:r>
            <a:r>
              <a:rPr lang="en-US" sz="1800" dirty="0" smtClean="0"/>
              <a:t>, remote collector services, and </a:t>
            </a:r>
            <a:r>
              <a:rPr lang="en-US" sz="1800" dirty="0" err="1" smtClean="0"/>
              <a:t>realtime</a:t>
            </a:r>
            <a:r>
              <a:rPr lang="en-US" sz="1800" dirty="0" smtClean="0"/>
              <a:t> Web UIs.</a:t>
            </a:r>
          </a:p>
        </p:txBody>
      </p:sp>
    </p:spTree>
    <p:extLst>
      <p:ext uri="{BB962C8B-B14F-4D97-AF65-F5344CB8AC3E}">
        <p14:creationId xmlns:p14="http://schemas.microsoft.com/office/powerpoint/2010/main" val="349428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F_Bridge-01.jpeg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0" b="935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Shape 2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82730">
              <a:alpha val="4300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 descr="Pivotal_Whit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21" name="Title 1"/>
          <p:cNvSpPr txBox="1">
            <a:spLocks/>
          </p:cNvSpPr>
          <p:nvPr/>
        </p:nvSpPr>
        <p:spPr>
          <a:xfrm>
            <a:off x="4517055" y="1107440"/>
            <a:ext cx="3769360" cy="31800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  <a:effectLst>
                  <a:outerShdw blurRad="76200" dist="50800" dir="5400000" algn="t" rotWithShape="0">
                    <a:prstClr val="black">
                      <a:alpha val="70000"/>
                    </a:prstClr>
                  </a:outerShdw>
                </a:effectLst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Open.</a:t>
            </a:r>
          </a:p>
          <a:p>
            <a:r>
              <a:rPr lang="en-US" sz="4000" dirty="0" smtClean="0">
                <a:solidFill>
                  <a:schemeClr val="bg1"/>
                </a:solidFill>
                <a:effectLst>
                  <a:outerShdw blurRad="76200" dist="50800" dir="5400000" algn="t" rotWithShape="0">
                    <a:prstClr val="black">
                      <a:alpha val="70000"/>
                    </a:prstClr>
                  </a:outerShdw>
                </a:effectLst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Agile.</a:t>
            </a:r>
          </a:p>
          <a:p>
            <a:r>
              <a:rPr lang="en-US" sz="4000" dirty="0" smtClean="0">
                <a:solidFill>
                  <a:schemeClr val="bg1"/>
                </a:solidFill>
                <a:effectLst>
                  <a:outerShdw blurRad="76200" dist="50800" dir="5400000" algn="t" rotWithShape="0">
                    <a:prstClr val="black">
                      <a:alpha val="70000"/>
                    </a:prstClr>
                  </a:outerShdw>
                </a:effectLst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Cloud-Ready.</a:t>
            </a:r>
          </a:p>
        </p:txBody>
      </p:sp>
    </p:spTree>
    <p:extLst>
      <p:ext uri="{BB962C8B-B14F-4D97-AF65-F5344CB8AC3E}">
        <p14:creationId xmlns:p14="http://schemas.microsoft.com/office/powerpoint/2010/main" val="291542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Light Side of the Cloud</a:t>
            </a:r>
          </a:p>
          <a:p>
            <a:pPr marL="0" indent="0">
              <a:buNone/>
            </a:pPr>
            <a:endParaRPr lang="en-US" sz="1400" dirty="0"/>
          </a:p>
          <a:p>
            <a:r>
              <a:rPr lang="en-US" sz="1400" dirty="0" smtClean="0"/>
              <a:t>Scalability</a:t>
            </a:r>
          </a:p>
          <a:p>
            <a:r>
              <a:rPr lang="en-US" sz="1400" dirty="0" smtClean="0"/>
              <a:t>High Availability</a:t>
            </a:r>
          </a:p>
          <a:p>
            <a:r>
              <a:rPr lang="en-US" sz="1400" dirty="0" smtClean="0"/>
              <a:t>Velocity: Continuous Delivery</a:t>
            </a:r>
          </a:p>
          <a:p>
            <a:r>
              <a:rPr lang="en-US" sz="1400" dirty="0" smtClean="0"/>
              <a:t>On-Demand Provisioning</a:t>
            </a:r>
          </a:p>
          <a:p>
            <a:endParaRPr lang="en-US" sz="1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8664" r="18521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0604" y="1765300"/>
            <a:ext cx="11557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437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Finding Services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4" name="Oval 3"/>
          <p:cNvSpPr/>
          <p:nvPr/>
        </p:nvSpPr>
        <p:spPr>
          <a:xfrm>
            <a:off x="1981891" y="2506492"/>
            <a:ext cx="315485" cy="307377"/>
          </a:xfrm>
          <a:prstGeom prst="ellipse">
            <a:avLst/>
          </a:prstGeom>
          <a:solidFill>
            <a:srgbClr val="BD68C4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252236" y="3030979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567720" y="250520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838065" y="3030979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567720" y="353653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981891" y="353653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153550" y="2506492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153550" y="3536533"/>
            <a:ext cx="315485" cy="307377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ular Callout 13"/>
          <p:cNvSpPr/>
          <p:nvPr/>
        </p:nvSpPr>
        <p:spPr>
          <a:xfrm flipH="1">
            <a:off x="776577" y="2111187"/>
            <a:ext cx="1148688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rgbClr val="BD68C4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Where are you?</a:t>
            </a:r>
            <a:endParaRPr lang="en-US" sz="1000" dirty="0"/>
          </a:p>
        </p:txBody>
      </p:sp>
      <p:sp>
        <p:nvSpPr>
          <p:cNvPr id="15" name="Rounded Rectangular Callout 14"/>
          <p:cNvSpPr/>
          <p:nvPr/>
        </p:nvSpPr>
        <p:spPr>
          <a:xfrm>
            <a:off x="3559315" y="3112917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Over here!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48893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Managing Configuration Differences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8" name="Oval 7"/>
          <p:cNvSpPr/>
          <p:nvPr/>
        </p:nvSpPr>
        <p:spPr>
          <a:xfrm>
            <a:off x="1135905" y="3030979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3784519" y="3030979"/>
            <a:ext cx="315485" cy="30737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460212" y="3030979"/>
            <a:ext cx="315485" cy="307377"/>
          </a:xfrm>
          <a:prstGeom prst="ellipse">
            <a:avLst/>
          </a:prstGeom>
          <a:pattFill prst="dashHorz">
            <a:fgClr>
              <a:schemeClr val="accent1">
                <a:lumMod val="40000"/>
                <a:lumOff val="60000"/>
              </a:schemeClr>
            </a:fgClr>
            <a:bgClr>
              <a:schemeClr val="accent1"/>
            </a:bgClr>
          </a:patt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94989" y="3567363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Dev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371233" y="3567363"/>
            <a:ext cx="493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QA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90566" y="3567363"/>
            <a:ext cx="7088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Rounded Rectangular Callout 18"/>
          <p:cNvSpPr/>
          <p:nvPr/>
        </p:nvSpPr>
        <p:spPr>
          <a:xfrm>
            <a:off x="1359011" y="2391959"/>
            <a:ext cx="881740" cy="442543"/>
          </a:xfrm>
          <a:prstGeom prst="wedgeRoundRectCallout">
            <a:avLst>
              <a:gd name="adj1" fmla="val -33341"/>
              <a:gd name="adj2" fmla="val 94117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I’m a little different!</a:t>
            </a:r>
            <a:endParaRPr lang="en-US" sz="1000" dirty="0"/>
          </a:p>
        </p:txBody>
      </p:sp>
      <p:sp>
        <p:nvSpPr>
          <p:cNvPr id="20" name="Rounded Rectangular Callout 19"/>
          <p:cNvSpPr/>
          <p:nvPr/>
        </p:nvSpPr>
        <p:spPr>
          <a:xfrm>
            <a:off x="2684559" y="2491368"/>
            <a:ext cx="881740" cy="242666"/>
          </a:xfrm>
          <a:prstGeom prst="wedgeRoundRectCallout">
            <a:avLst>
              <a:gd name="adj1" fmla="val -33341"/>
              <a:gd name="adj2" fmla="val 150783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So am I!</a:t>
            </a:r>
            <a:endParaRPr lang="en-US" sz="1000" dirty="0"/>
          </a:p>
        </p:txBody>
      </p:sp>
      <p:sp>
        <p:nvSpPr>
          <p:cNvPr id="21" name="Rounded Rectangular Callout 20"/>
          <p:cNvSpPr/>
          <p:nvPr/>
        </p:nvSpPr>
        <p:spPr>
          <a:xfrm>
            <a:off x="4082720" y="2491368"/>
            <a:ext cx="881740" cy="242666"/>
          </a:xfrm>
          <a:prstGeom prst="wedgeRoundRectCallout">
            <a:avLst>
              <a:gd name="adj1" fmla="val -38846"/>
              <a:gd name="adj2" fmla="val 154116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Me too!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2698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Handling Failure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4" name="Oval 3"/>
          <p:cNvSpPr/>
          <p:nvPr/>
        </p:nvSpPr>
        <p:spPr>
          <a:xfrm>
            <a:off x="1952713" y="3229156"/>
            <a:ext cx="315485" cy="307377"/>
          </a:xfrm>
          <a:prstGeom prst="ellipse">
            <a:avLst/>
          </a:prstGeom>
          <a:solidFill>
            <a:srgbClr val="BD68C4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19303" y="3229156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419533" y="3229155"/>
            <a:ext cx="315485" cy="307377"/>
          </a:xfrm>
          <a:prstGeom prst="ellipse">
            <a:avLst/>
          </a:prstGeom>
          <a:solidFill>
            <a:schemeClr val="tx2">
              <a:lumMod val="25000"/>
              <a:lumOff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3186123" y="3229155"/>
            <a:ext cx="315485" cy="307377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ular Callout 15"/>
          <p:cNvSpPr/>
          <p:nvPr/>
        </p:nvSpPr>
        <p:spPr>
          <a:xfrm>
            <a:off x="1034788" y="2781035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need you!</a:t>
            </a:r>
            <a:endParaRPr lang="en-US" sz="900" dirty="0"/>
          </a:p>
        </p:txBody>
      </p:sp>
      <p:sp>
        <p:nvSpPr>
          <p:cNvPr id="17" name="Rounded Rectangular Callout 16"/>
          <p:cNvSpPr/>
          <p:nvPr/>
        </p:nvSpPr>
        <p:spPr>
          <a:xfrm>
            <a:off x="2268198" y="2781035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need you!</a:t>
            </a:r>
            <a:endParaRPr lang="en-US" sz="900" dirty="0"/>
          </a:p>
        </p:txBody>
      </p:sp>
      <p:sp>
        <p:nvSpPr>
          <p:cNvPr id="18" name="Rounded Rectangular Callout 17"/>
          <p:cNvSpPr/>
          <p:nvPr/>
        </p:nvSpPr>
        <p:spPr>
          <a:xfrm>
            <a:off x="350160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4">
              <a:lumMod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need you!</a:t>
            </a:r>
            <a:endParaRPr lang="en-US" sz="9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21492" y="3381141"/>
            <a:ext cx="55007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449776" y="3381141"/>
            <a:ext cx="550076" cy="0"/>
          </a:xfrm>
          <a:prstGeom prst="straightConnector1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03625" y="3379853"/>
            <a:ext cx="550076" cy="0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Multiply 21"/>
          <p:cNvSpPr/>
          <p:nvPr/>
        </p:nvSpPr>
        <p:spPr>
          <a:xfrm>
            <a:off x="4367168" y="3172529"/>
            <a:ext cx="421944" cy="417224"/>
          </a:xfrm>
          <a:prstGeom prst="mathMultiply">
            <a:avLst/>
          </a:prstGeom>
          <a:solidFill>
            <a:srgbClr val="D20202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ular Callout 22"/>
          <p:cNvSpPr/>
          <p:nvPr/>
        </p:nvSpPr>
        <p:spPr>
          <a:xfrm>
            <a:off x="473501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bg1">
              <a:lumMod val="6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I broke!</a:t>
            </a:r>
            <a:endParaRPr lang="en-US" sz="900" dirty="0"/>
          </a:p>
        </p:txBody>
      </p:sp>
      <p:sp>
        <p:nvSpPr>
          <p:cNvPr id="24" name="Rounded Rectangular Callout 23"/>
          <p:cNvSpPr/>
          <p:nvPr/>
        </p:nvSpPr>
        <p:spPr>
          <a:xfrm>
            <a:off x="103478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Uh oh!</a:t>
            </a:r>
            <a:endParaRPr lang="en-US" sz="900" dirty="0"/>
          </a:p>
        </p:txBody>
      </p:sp>
      <p:sp>
        <p:nvSpPr>
          <p:cNvPr id="25" name="Rounded Rectangular Callout 24"/>
          <p:cNvSpPr/>
          <p:nvPr/>
        </p:nvSpPr>
        <p:spPr>
          <a:xfrm>
            <a:off x="226819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6">
              <a:lumMod val="60000"/>
              <a:lumOff val="40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Uh oh!</a:t>
            </a:r>
            <a:endParaRPr lang="en-US" sz="900" dirty="0"/>
          </a:p>
        </p:txBody>
      </p:sp>
      <p:sp>
        <p:nvSpPr>
          <p:cNvPr id="26" name="Rounded Rectangular Callout 25"/>
          <p:cNvSpPr/>
          <p:nvPr/>
        </p:nvSpPr>
        <p:spPr>
          <a:xfrm>
            <a:off x="3501608" y="2776228"/>
            <a:ext cx="849382" cy="314413"/>
          </a:xfrm>
          <a:prstGeom prst="wedgeRoundRectCallout">
            <a:avLst>
              <a:gd name="adj1" fmla="val -46185"/>
              <a:gd name="adj2" fmla="val 95945"/>
              <a:gd name="adj3" fmla="val 16667"/>
            </a:avLst>
          </a:prstGeom>
          <a:solidFill>
            <a:schemeClr val="accent4">
              <a:lumMod val="75000"/>
            </a:schemeClr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/>
              <a:t>Uh oh!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750397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22" grpId="0" animBg="1"/>
      <p:bldP spid="23" grpId="0" animBg="1"/>
      <p:bldP spid="23" grpId="1" animBg="1"/>
      <p:bldP spid="24" grpId="0" animBg="1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1996" r="20000"/>
          <a:stretch/>
        </p:blipFill>
        <p:spPr>
          <a:xfrm>
            <a:off x="6444456" y="1269949"/>
            <a:ext cx="2242344" cy="26774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 Architectures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4"/>
            <a:ext cx="5197257" cy="327300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Dark Side of the Cloud: Following call graphs</a:t>
            </a:r>
          </a:p>
          <a:p>
            <a:pPr marL="0" indent="0">
              <a:buNone/>
            </a:pPr>
            <a:endParaRPr lang="en-US" sz="1400" dirty="0"/>
          </a:p>
          <a:p>
            <a:endParaRPr lang="en-US" sz="1400" dirty="0"/>
          </a:p>
        </p:txBody>
      </p:sp>
      <p:sp>
        <p:nvSpPr>
          <p:cNvPr id="7" name="Oval 6"/>
          <p:cNvSpPr/>
          <p:nvPr/>
        </p:nvSpPr>
        <p:spPr>
          <a:xfrm>
            <a:off x="4557700" y="2416226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55706" y="201178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93090" y="3865097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557700" y="3843910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601690" y="3316845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969425" y="2723603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169728" y="2067445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3748116" y="3227867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696501" y="2922194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3011986" y="4018786"/>
            <a:ext cx="315485" cy="307377"/>
          </a:xfrm>
          <a:prstGeom prst="ellipse">
            <a:avLst/>
          </a:prstGeom>
          <a:solidFill>
            <a:srgbClr val="00888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ular Callout 4"/>
          <p:cNvSpPr/>
          <p:nvPr/>
        </p:nvSpPr>
        <p:spPr>
          <a:xfrm flipH="1">
            <a:off x="4279266" y="1465135"/>
            <a:ext cx="1755389" cy="700336"/>
          </a:xfrm>
          <a:prstGeom prst="wedgeRoundRectCallout">
            <a:avLst>
              <a:gd name="adj1" fmla="val -70608"/>
              <a:gd name="adj2" fmla="val 9855"/>
              <a:gd name="adj3" fmla="val 16667"/>
            </a:avLst>
          </a:prstGeom>
          <a:solidFill>
            <a:schemeClr val="tx1"/>
          </a:solidFill>
          <a:ln w="63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700" b="1" dirty="0" smtClean="0">
                <a:solidFill>
                  <a:srgbClr val="D20202"/>
                </a:solidFill>
              </a:rPr>
              <a:t>WHAT’S GOING ON?!?</a:t>
            </a:r>
            <a:endParaRPr lang="en-US" sz="1700" b="1" dirty="0">
              <a:solidFill>
                <a:srgbClr val="D20202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140598" y="2374822"/>
            <a:ext cx="1820104" cy="1628200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1140598" y="4018786"/>
            <a:ext cx="1731122" cy="153688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429885" y="4018786"/>
            <a:ext cx="1051615" cy="132501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2960702" y="3308341"/>
            <a:ext cx="153698" cy="556756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1973802" y="3162742"/>
            <a:ext cx="622880" cy="218813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3114400" y="2653144"/>
            <a:ext cx="1367100" cy="377836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 flipV="1">
            <a:off x="3485213" y="2416226"/>
            <a:ext cx="1072487" cy="1345091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V="1">
            <a:off x="1071191" y="3381555"/>
            <a:ext cx="2601374" cy="507809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969425" y="3106120"/>
            <a:ext cx="101766" cy="655197"/>
          </a:xfrm>
          <a:prstGeom prst="straightConnector1">
            <a:avLst/>
          </a:prstGeom>
          <a:ln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724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Cloud Libraries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1108074"/>
            <a:ext cx="5495526" cy="3273007"/>
          </a:xfrm>
        </p:spPr>
        <p:txBody>
          <a:bodyPr>
            <a:norm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Netflix needed to be faster to win / disrupt</a:t>
            </a:r>
          </a:p>
          <a:p>
            <a:endParaRPr lang="en-US" sz="1800" dirty="0" smtClean="0"/>
          </a:p>
          <a:p>
            <a:r>
              <a:rPr lang="en-US" sz="1800" dirty="0" smtClean="0"/>
              <a:t>Pioneer and vocal proponent of </a:t>
            </a:r>
            <a:r>
              <a:rPr lang="en-US" sz="1800" dirty="0" err="1" smtClean="0"/>
              <a:t>microservices</a:t>
            </a:r>
            <a:r>
              <a:rPr lang="en-US" sz="1800" dirty="0" smtClean="0"/>
              <a:t> – the key to their speed and success</a:t>
            </a:r>
          </a:p>
          <a:p>
            <a:endParaRPr lang="en-US" sz="1800" dirty="0" smtClean="0"/>
          </a:p>
          <a:p>
            <a:r>
              <a:rPr lang="en-US" sz="1800" dirty="0" smtClean="0"/>
              <a:t>Netflix </a:t>
            </a:r>
            <a:r>
              <a:rPr lang="en-US" sz="1800" smtClean="0"/>
              <a:t>OSS supplies </a:t>
            </a:r>
            <a:r>
              <a:rPr lang="en-US" sz="1800" dirty="0" smtClean="0"/>
              <a:t>parts, but it’s not a solution</a:t>
            </a:r>
            <a:endParaRPr lang="en-US" sz="1800" dirty="0"/>
          </a:p>
        </p:txBody>
      </p:sp>
      <p:pic>
        <p:nvPicPr>
          <p:cNvPr id="4" name="Picture 3" descr="http://photos4.meetupstatic.com/photos/event/7/8/f/c/global_249990972.jpe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774" y="1660079"/>
            <a:ext cx="2157026" cy="21570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4017068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Spring Cloud Netflix Components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02552" y="1132504"/>
            <a:ext cx="1363579" cy="1390617"/>
            <a:chOff x="1991895" y="1831172"/>
            <a:chExt cx="1363579" cy="1390617"/>
          </a:xfrm>
        </p:grpSpPr>
        <p:grpSp>
          <p:nvGrpSpPr>
            <p:cNvPr id="7" name="Group 6"/>
            <p:cNvGrpSpPr/>
            <p:nvPr/>
          </p:nvGrpSpPr>
          <p:grpSpPr>
            <a:xfrm>
              <a:off x="1991895" y="1844842"/>
              <a:ext cx="1363579" cy="1376947"/>
              <a:chOff x="1991895" y="1844842"/>
              <a:chExt cx="1363579" cy="1376947"/>
            </a:xfrm>
          </p:grpSpPr>
          <p:cxnSp>
            <p:nvCxnSpPr>
              <p:cNvPr id="10" name="Straight Connector 9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1" name="Rectangle 10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8" name="Picture 7" descr="ribb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11400" y="2177214"/>
              <a:ext cx="679450" cy="1019175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311400" y="1831172"/>
              <a:ext cx="710539" cy="3077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1" i="0" u="none" strike="noStrike" cap="none" spc="0" normalizeH="0" baseline="0" dirty="0" smtClean="0">
                  <a:ln>
                    <a:noFill/>
                  </a:ln>
                  <a:solidFill>
                    <a:schemeClr val="accent1"/>
                  </a:solidFill>
                  <a:effectLst/>
                  <a:uFill>
                    <a:solidFill>
                      <a:srgbClr val="4D4D4D"/>
                    </a:solidFill>
                  </a:uFill>
                  <a:latin typeface="Arial"/>
                  <a:ea typeface="Arial"/>
                  <a:cs typeface="Arial"/>
                  <a:sym typeface="Arial"/>
                </a:rPr>
                <a:t>Ribbon</a:t>
              </a:r>
              <a:endParaRPr kumimoji="0" lang="en-US" sz="1400" b="1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>
                  <a:solidFill>
                    <a:srgbClr val="4D4D4D"/>
                  </a:solidFill>
                </a:u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869574" y="1132504"/>
            <a:ext cx="1363579" cy="1376947"/>
            <a:chOff x="4003174" y="1819442"/>
            <a:chExt cx="1363579" cy="1376947"/>
          </a:xfrm>
        </p:grpSpPr>
        <p:grpSp>
          <p:nvGrpSpPr>
            <p:cNvPr id="13" name="Group 12"/>
            <p:cNvGrpSpPr/>
            <p:nvPr/>
          </p:nvGrpSpPr>
          <p:grpSpPr>
            <a:xfrm>
              <a:off x="4003174" y="1819442"/>
              <a:ext cx="1363579" cy="1376947"/>
              <a:chOff x="1991895" y="1844842"/>
              <a:chExt cx="1363579" cy="1376947"/>
            </a:xfrm>
          </p:grpSpPr>
          <p:cxnSp>
            <p:nvCxnSpPr>
              <p:cNvPr id="16" name="Straight Connector 15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7" name="Rectangle 16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14" name="Picture 13" descr="archaius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90524" y="2228014"/>
              <a:ext cx="600576" cy="900864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4221947" y="1819442"/>
              <a:ext cx="95295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err="1" smtClean="0">
                  <a:solidFill>
                    <a:schemeClr val="accent1"/>
                  </a:solidFill>
                </a:rPr>
                <a:t>Archaius</a:t>
              </a:r>
              <a:endParaRPr lang="en-US" sz="1400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66713" y="3110511"/>
            <a:ext cx="1363579" cy="1376947"/>
            <a:chOff x="366713" y="2951745"/>
            <a:chExt cx="1363579" cy="1376947"/>
          </a:xfrm>
        </p:grpSpPr>
        <p:sp>
          <p:nvSpPr>
            <p:cNvPr id="19" name="Rectangle 18"/>
            <p:cNvSpPr/>
            <p:nvPr/>
          </p:nvSpPr>
          <p:spPr>
            <a:xfrm>
              <a:off x="622057" y="2951745"/>
              <a:ext cx="78739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smtClean="0">
                  <a:solidFill>
                    <a:schemeClr val="accent1"/>
                  </a:solidFill>
                </a:rPr>
                <a:t>Eureka</a:t>
              </a:r>
              <a:endParaRPr lang="en-US" sz="1400" dirty="0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366713" y="2951745"/>
              <a:ext cx="1363579" cy="1376947"/>
              <a:chOff x="1991895" y="1844842"/>
              <a:chExt cx="1363579" cy="1376947"/>
            </a:xfrm>
          </p:grpSpPr>
          <p:cxnSp>
            <p:nvCxnSpPr>
              <p:cNvPr id="22" name="Straight Connector 21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23" name="Rectangle 22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21" name="Picture 20" descr="eureka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2154" y="3327400"/>
              <a:ext cx="625842" cy="938764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5158874" y="1113421"/>
            <a:ext cx="1363579" cy="1384300"/>
            <a:chOff x="5158874" y="954655"/>
            <a:chExt cx="1363579" cy="1384300"/>
          </a:xfrm>
        </p:grpSpPr>
        <p:grpSp>
          <p:nvGrpSpPr>
            <p:cNvPr id="25" name="Group 24"/>
            <p:cNvGrpSpPr/>
            <p:nvPr/>
          </p:nvGrpSpPr>
          <p:grpSpPr>
            <a:xfrm>
              <a:off x="5158874" y="962008"/>
              <a:ext cx="1363579" cy="1376947"/>
              <a:chOff x="1991895" y="1844842"/>
              <a:chExt cx="1363579" cy="1376947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29" name="Rectangle 28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sp>
          <p:nvSpPr>
            <p:cNvPr id="26" name="Rectangle 25"/>
            <p:cNvSpPr/>
            <p:nvPr/>
          </p:nvSpPr>
          <p:spPr>
            <a:xfrm>
              <a:off x="5530502" y="954655"/>
              <a:ext cx="66340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smtClean="0">
                  <a:solidFill>
                    <a:schemeClr val="accent1"/>
                  </a:solidFill>
                </a:rPr>
                <a:t>Feign</a:t>
              </a:r>
              <a:endParaRPr lang="en-US" sz="1400" dirty="0"/>
            </a:p>
          </p:txBody>
        </p:sp>
        <p:pic>
          <p:nvPicPr>
            <p:cNvPr id="27" name="Picture 26" descr="feig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3742" y="1318810"/>
              <a:ext cx="656924" cy="985386"/>
            </a:xfrm>
            <a:prstGeom prst="rect">
              <a:avLst/>
            </a:prstGeom>
          </p:spPr>
        </p:pic>
      </p:grpSp>
      <p:grpSp>
        <p:nvGrpSpPr>
          <p:cNvPr id="30" name="Group 29"/>
          <p:cNvGrpSpPr/>
          <p:nvPr/>
        </p:nvGrpSpPr>
        <p:grpSpPr>
          <a:xfrm>
            <a:off x="3524584" y="1132502"/>
            <a:ext cx="1363579" cy="1376949"/>
            <a:chOff x="3524584" y="973736"/>
            <a:chExt cx="1363579" cy="1376949"/>
          </a:xfrm>
        </p:grpSpPr>
        <p:grpSp>
          <p:nvGrpSpPr>
            <p:cNvPr id="31" name="Group 30"/>
            <p:cNvGrpSpPr/>
            <p:nvPr/>
          </p:nvGrpSpPr>
          <p:grpSpPr>
            <a:xfrm>
              <a:off x="3524584" y="973738"/>
              <a:ext cx="1363579" cy="1376947"/>
              <a:chOff x="1991895" y="1844842"/>
              <a:chExt cx="1363579" cy="1376947"/>
            </a:xfrm>
          </p:grpSpPr>
          <p:cxnSp>
            <p:nvCxnSpPr>
              <p:cNvPr id="34" name="Straight Connector 33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35" name="Rectangle 34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sp>
          <p:nvSpPr>
            <p:cNvPr id="32" name="Rectangle 31"/>
            <p:cNvSpPr/>
            <p:nvPr/>
          </p:nvSpPr>
          <p:spPr>
            <a:xfrm>
              <a:off x="3764747" y="973736"/>
              <a:ext cx="80021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err="1" smtClean="0">
                  <a:solidFill>
                    <a:schemeClr val="accent1"/>
                  </a:solidFill>
                </a:rPr>
                <a:t>Hystrix</a:t>
              </a:r>
              <a:endParaRPr lang="en-US" sz="1400" dirty="0"/>
            </a:p>
          </p:txBody>
        </p:sp>
        <p:pic>
          <p:nvPicPr>
            <p:cNvPr id="33" name="Picture 32" descr="hystrix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73500" y="1311447"/>
              <a:ext cx="678766" cy="1018149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1900521" y="3085111"/>
            <a:ext cx="1363579" cy="1390619"/>
            <a:chOff x="1900521" y="2926345"/>
            <a:chExt cx="1363579" cy="1390619"/>
          </a:xfrm>
        </p:grpSpPr>
        <p:grpSp>
          <p:nvGrpSpPr>
            <p:cNvPr id="37" name="Group 36"/>
            <p:cNvGrpSpPr/>
            <p:nvPr/>
          </p:nvGrpSpPr>
          <p:grpSpPr>
            <a:xfrm>
              <a:off x="1900521" y="2940017"/>
              <a:ext cx="1363579" cy="1376947"/>
              <a:chOff x="1991895" y="1844842"/>
              <a:chExt cx="1363579" cy="1376947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41" name="Rectangle 40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pic>
          <p:nvPicPr>
            <p:cNvPr id="38" name="Picture 37" descr="turbine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6924" y="3319009"/>
              <a:ext cx="631437" cy="947155"/>
            </a:xfrm>
            <a:prstGeom prst="rect">
              <a:avLst/>
            </a:prstGeom>
          </p:spPr>
        </p:pic>
        <p:sp>
          <p:nvSpPr>
            <p:cNvPr id="39" name="Rectangle 38"/>
            <p:cNvSpPr/>
            <p:nvPr/>
          </p:nvSpPr>
          <p:spPr>
            <a:xfrm>
              <a:off x="2164387" y="2926345"/>
              <a:ext cx="85151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smtClean="0">
                  <a:solidFill>
                    <a:schemeClr val="accent1"/>
                  </a:solidFill>
                </a:rPr>
                <a:t>Turbine</a:t>
              </a:r>
              <a:endParaRPr lang="en-US" sz="14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815421" y="1108074"/>
            <a:ext cx="1363579" cy="1382294"/>
            <a:chOff x="6815421" y="949308"/>
            <a:chExt cx="1363579" cy="1382294"/>
          </a:xfrm>
        </p:grpSpPr>
        <p:grpSp>
          <p:nvGrpSpPr>
            <p:cNvPr id="43" name="Group 42"/>
            <p:cNvGrpSpPr/>
            <p:nvPr/>
          </p:nvGrpSpPr>
          <p:grpSpPr>
            <a:xfrm>
              <a:off x="6815421" y="954655"/>
              <a:ext cx="1363579" cy="1376947"/>
              <a:chOff x="1991895" y="1844842"/>
              <a:chExt cx="1363579" cy="1376947"/>
            </a:xfrm>
          </p:grpSpPr>
          <p:cxnSp>
            <p:nvCxnSpPr>
              <p:cNvPr id="46" name="Straight Connector 45"/>
              <p:cNvCxnSpPr/>
              <p:nvPr/>
            </p:nvCxnSpPr>
            <p:spPr>
              <a:xfrm>
                <a:off x="1991895" y="2138947"/>
                <a:ext cx="1363579" cy="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  <a:tailEnd type="none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47" name="Rectangle 46"/>
              <p:cNvSpPr/>
              <p:nvPr/>
            </p:nvSpPr>
            <p:spPr>
              <a:xfrm>
                <a:off x="1991895" y="1844842"/>
                <a:ext cx="1363579" cy="1376947"/>
              </a:xfrm>
              <a:prstGeom prst="rect">
                <a:avLst/>
              </a:prstGeom>
              <a:ln w="25400">
                <a:solidFill>
                  <a:schemeClr val="accent1"/>
                </a:solidFill>
                <a:round/>
                <a:headEnd type="triangle"/>
              </a:ln>
            </p:spPr>
            <p:txBody>
              <a:bodyPr lIns="0" tIns="0" rIns="0" bIns="0" rtlCol="0" anchor="ctr"/>
              <a:lstStyle/>
              <a:p>
                <a:pPr algn="ctr" defTabSz="457200"/>
                <a:endParaRPr lang="en-US" sz="1200">
                  <a:solidFill>
                    <a:srgbClr val="000000"/>
                  </a:solidFill>
                  <a:uFillTx/>
                  <a:latin typeface="+mn-lt"/>
                  <a:ea typeface="+mn-ea"/>
                  <a:cs typeface="+mn-cs"/>
                  <a:sym typeface="Helvetica"/>
                </a:endParaRPr>
              </a:p>
            </p:txBody>
          </p:sp>
        </p:grpSp>
        <p:sp>
          <p:nvSpPr>
            <p:cNvPr id="44" name="Rectangle 43"/>
            <p:cNvSpPr/>
            <p:nvPr/>
          </p:nvSpPr>
          <p:spPr>
            <a:xfrm>
              <a:off x="7219602" y="949308"/>
              <a:ext cx="56355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b="1" dirty="0" err="1" smtClean="0">
                  <a:solidFill>
                    <a:schemeClr val="accent1"/>
                  </a:solidFill>
                </a:rPr>
                <a:t>Zuul</a:t>
              </a:r>
              <a:endParaRPr lang="en-US" sz="1400" dirty="0"/>
            </a:p>
          </p:txBody>
        </p:sp>
        <p:pic>
          <p:nvPicPr>
            <p:cNvPr id="45" name="Picture 44" descr="zuul.png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9816" y="1274160"/>
              <a:ext cx="631437" cy="947155"/>
            </a:xfrm>
            <a:prstGeom prst="rect">
              <a:avLst/>
            </a:prstGeom>
          </p:spPr>
        </p:pic>
      </p:grpSp>
      <p:cxnSp>
        <p:nvCxnSpPr>
          <p:cNvPr id="48" name="Straight Connector 47"/>
          <p:cNvCxnSpPr/>
          <p:nvPr/>
        </p:nvCxnSpPr>
        <p:spPr>
          <a:xfrm flipV="1">
            <a:off x="0" y="2749566"/>
            <a:ext cx="9144000" cy="12700"/>
          </a:xfrm>
          <a:prstGeom prst="line">
            <a:avLst/>
          </a:prstGeom>
          <a:noFill/>
          <a:ln w="60325" cap="flat">
            <a:solidFill>
              <a:srgbClr val="33928A">
                <a:alpha val="41000"/>
              </a:srgbClr>
            </a:solidFill>
            <a:prstDash val="dash"/>
            <a:round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TextBox 48"/>
          <p:cNvSpPr txBox="1"/>
          <p:nvPr/>
        </p:nvSpPr>
        <p:spPr>
          <a:xfrm rot="16200000">
            <a:off x="8396071" y="1635124"/>
            <a:ext cx="68248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 smtClean="0">
                <a:ln>
                  <a:noFill/>
                </a:ln>
                <a:solidFill>
                  <a:srgbClr val="4D4D4D"/>
                </a:solidFill>
                <a:effectLst/>
                <a:uFill>
                  <a:solidFill>
                    <a:srgbClr val="4D4D4D"/>
                  </a:solidFill>
                </a:uFill>
                <a:latin typeface="Arial"/>
                <a:ea typeface="Arial"/>
                <a:cs typeface="Arial"/>
                <a:sym typeface="Arial"/>
              </a:rPr>
              <a:t>Client</a:t>
            </a:r>
          </a:p>
        </p:txBody>
      </p:sp>
      <p:sp>
        <p:nvSpPr>
          <p:cNvPr id="50" name="TextBox 49"/>
          <p:cNvSpPr txBox="1"/>
          <p:nvPr/>
        </p:nvSpPr>
        <p:spPr>
          <a:xfrm rot="16200000">
            <a:off x="8351214" y="3642744"/>
            <a:ext cx="772205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/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856926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Source Cloud Libraries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1108074"/>
            <a:ext cx="4655270" cy="3273007"/>
          </a:xfrm>
        </p:spPr>
        <p:txBody>
          <a:bodyPr>
            <a:norm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Companies like Twitter, Facebook, and </a:t>
            </a:r>
            <a:r>
              <a:rPr lang="en-US" sz="1800" dirty="0" err="1" smtClean="0"/>
              <a:t>Hashicorp</a:t>
            </a:r>
            <a:r>
              <a:rPr lang="en-US" sz="1800" dirty="0" smtClean="0"/>
              <a:t> have open-sourced other cloud infrastructure libraries</a:t>
            </a:r>
          </a:p>
          <a:p>
            <a:endParaRPr lang="en-US" sz="1800" dirty="0"/>
          </a:p>
          <a:p>
            <a:r>
              <a:rPr lang="en-US" sz="1800" dirty="0" smtClean="0"/>
              <a:t>Complementary and competing solutions from top technology companies form a bazaar of ideas</a:t>
            </a:r>
          </a:p>
          <a:p>
            <a:endParaRPr lang="en-US" sz="1800" dirty="0" smtClean="0"/>
          </a:p>
          <a:p>
            <a:endParaRPr lang="en-US" sz="18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3917" y="1406435"/>
            <a:ext cx="3112883" cy="5875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3917" y="2547988"/>
            <a:ext cx="3112883" cy="1444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10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ivotal Main">
  <a:themeElements>
    <a:clrScheme name="Pivotal R2">
      <a:dk1>
        <a:srgbClr val="000000"/>
      </a:dk1>
      <a:lt1>
        <a:srgbClr val="FFFFFF"/>
      </a:lt1>
      <a:dk2>
        <a:srgbClr val="4C4C4C"/>
      </a:dk2>
      <a:lt2>
        <a:srgbClr val="B3B3B3"/>
      </a:lt2>
      <a:accent1>
        <a:srgbClr val="008774"/>
      </a:accent1>
      <a:accent2>
        <a:srgbClr val="00AE9E"/>
      </a:accent2>
      <a:accent3>
        <a:srgbClr val="1F6FB8"/>
      </a:accent3>
      <a:accent4>
        <a:srgbClr val="19B4C1"/>
      </a:accent4>
      <a:accent5>
        <a:srgbClr val="6D4076"/>
      </a:accent5>
      <a:accent6>
        <a:srgbClr val="FFC85F"/>
      </a:accent6>
      <a:hlink>
        <a:srgbClr val="18B3C0"/>
      </a:hlink>
      <a:folHlink>
        <a:srgbClr val="6C3F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Pivotal Main">
  <a:themeElements>
    <a:clrScheme name="Pivotal R2">
      <a:dk1>
        <a:srgbClr val="000000"/>
      </a:dk1>
      <a:lt1>
        <a:srgbClr val="FFFFFF"/>
      </a:lt1>
      <a:dk2>
        <a:srgbClr val="4C4C4C"/>
      </a:dk2>
      <a:lt2>
        <a:srgbClr val="B3B3B3"/>
      </a:lt2>
      <a:accent1>
        <a:srgbClr val="008774"/>
      </a:accent1>
      <a:accent2>
        <a:srgbClr val="00AE9E"/>
      </a:accent2>
      <a:accent3>
        <a:srgbClr val="1F6FB8"/>
      </a:accent3>
      <a:accent4>
        <a:srgbClr val="19B4C1"/>
      </a:accent4>
      <a:accent5>
        <a:srgbClr val="6D4076"/>
      </a:accent5>
      <a:accent6>
        <a:srgbClr val="FFC85F"/>
      </a:accent6>
      <a:hlink>
        <a:srgbClr val="18B3C0"/>
      </a:hlink>
      <a:folHlink>
        <a:srgbClr val="6C3F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26195</TotalTime>
  <Words>820</Words>
  <Application>Microsoft Macintosh PowerPoint</Application>
  <PresentationFormat>On-screen Show (16:9)</PresentationFormat>
  <Paragraphs>131</Paragraphs>
  <Slides>14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3_Office Theme</vt:lpstr>
      <vt:lpstr>Pivotal Main</vt:lpstr>
      <vt:lpstr>1_Pivotal Main</vt:lpstr>
      <vt:lpstr>PowerPoint Presentation</vt:lpstr>
      <vt:lpstr>Cloud Native Architectures</vt:lpstr>
      <vt:lpstr>Cloud Native Architectures</vt:lpstr>
      <vt:lpstr>Cloud Native Architectures</vt:lpstr>
      <vt:lpstr>Cloud Native Architectures</vt:lpstr>
      <vt:lpstr>Cloud Native Architectures</vt:lpstr>
      <vt:lpstr>Netflix Cloud Libraries</vt:lpstr>
      <vt:lpstr>Spring Cloud Netflix Components</vt:lpstr>
      <vt:lpstr>Open Source Cloud Libraries</vt:lpstr>
      <vt:lpstr>Spring Cloud</vt:lpstr>
      <vt:lpstr>Spring Cloud Services</vt:lpstr>
      <vt:lpstr>Spring Cloud Services</vt:lpstr>
      <vt:lpstr>Future: Spring Cloud Sleuth</vt:lpstr>
      <vt:lpstr>PowerPoint Presentation</vt:lpstr>
    </vt:vector>
  </TitlesOfParts>
  <Manager/>
  <Company>BCom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Robert Brough</dc:creator>
  <cp:keywords/>
  <dc:description/>
  <cp:lastModifiedBy>Paul Hopper</cp:lastModifiedBy>
  <cp:revision>248</cp:revision>
  <dcterms:created xsi:type="dcterms:W3CDTF">2015-10-05T21:15:00Z</dcterms:created>
  <dcterms:modified xsi:type="dcterms:W3CDTF">2016-05-17T15:08:11Z</dcterms:modified>
  <cp:category/>
</cp:coreProperties>
</file>